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3" r:id="rId1"/>
  </p:sldMasterIdLst>
  <p:sldIdLst>
    <p:sldId id="256" r:id="rId2"/>
    <p:sldId id="257" r:id="rId3"/>
    <p:sldId id="259" r:id="rId4"/>
    <p:sldId id="260" r:id="rId5"/>
    <p:sldId id="261" r:id="rId6"/>
    <p:sldId id="262" r:id="rId7"/>
    <p:sldId id="263" r:id="rId8"/>
    <p:sldId id="264" r:id="rId9"/>
    <p:sldId id="267" r:id="rId10"/>
    <p:sldId id="268"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E5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426176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25925392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0E5492-1346-4D60-AE54-03DDEC8D9262}"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939310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9997536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0E5492-1346-4D60-AE54-03DDEC8D9262}"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31575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933340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8950680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0210831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2909065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016256-4E6D-451A-94C6-B831E940389C}" type="datetimeFigureOut">
              <a:rPr lang="en-IN" smtClean="0"/>
              <a:t>27-10-2022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660790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25403397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D016256-4E6D-451A-94C6-B831E940389C}" type="datetimeFigureOut">
              <a:rPr lang="en-IN" smtClean="0"/>
              <a:t>27-10-2022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18015345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D016256-4E6D-451A-94C6-B831E940389C}" type="datetimeFigureOut">
              <a:rPr lang="en-IN" smtClean="0"/>
              <a:t>27-10-2022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1966260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016256-4E6D-451A-94C6-B831E940389C}" type="datetimeFigureOut">
              <a:rPr lang="en-IN" smtClean="0"/>
              <a:t>27-10-2022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4216705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34945630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D016256-4E6D-451A-94C6-B831E940389C}" type="datetimeFigureOut">
              <a:rPr lang="en-IN" smtClean="0"/>
              <a:t>27-10-2022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0E5492-1346-4D60-AE54-03DDEC8D9262}" type="slidenum">
              <a:rPr lang="en-IN" smtClean="0"/>
              <a:t>‹#›</a:t>
            </a:fld>
            <a:endParaRPr lang="en-IN"/>
          </a:p>
        </p:txBody>
      </p:sp>
    </p:spTree>
    <p:extLst>
      <p:ext uri="{BB962C8B-B14F-4D97-AF65-F5344CB8AC3E}">
        <p14:creationId xmlns:p14="http://schemas.microsoft.com/office/powerpoint/2010/main" val="2515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D016256-4E6D-451A-94C6-B831E940389C}" type="datetimeFigureOut">
              <a:rPr lang="en-IN" smtClean="0"/>
              <a:t>27-10-2022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50E5492-1346-4D60-AE54-03DDEC8D9262}" type="slidenum">
              <a:rPr lang="en-IN" smtClean="0"/>
              <a:t>‹#›</a:t>
            </a:fld>
            <a:endParaRPr lang="en-IN"/>
          </a:p>
        </p:txBody>
      </p:sp>
    </p:spTree>
    <p:extLst>
      <p:ext uri="{BB962C8B-B14F-4D97-AF65-F5344CB8AC3E}">
        <p14:creationId xmlns:p14="http://schemas.microsoft.com/office/powerpoint/2010/main" val="366961291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FA984-F9B6-6126-9C72-5C8276289799}"/>
              </a:ext>
            </a:extLst>
          </p:cNvPr>
          <p:cNvSpPr>
            <a:spLocks noGrp="1"/>
          </p:cNvSpPr>
          <p:nvPr>
            <p:ph type="title"/>
          </p:nvPr>
        </p:nvSpPr>
        <p:spPr>
          <a:xfrm>
            <a:off x="6160433" y="1849237"/>
            <a:ext cx="4645250" cy="4183869"/>
          </a:xfrm>
        </p:spPr>
        <p:txBody>
          <a:bodyPr vert="horz" lIns="91440" tIns="45720" rIns="91440" bIns="45720" rtlCol="0" anchor="b">
            <a:normAutofit fontScale="90000"/>
          </a:bodyPr>
          <a:lstStyle/>
          <a:p>
            <a:r>
              <a:rPr lang="en-US" sz="4000" b="1" dirty="0" smtClean="0">
                <a:solidFill>
                  <a:schemeClr val="tx1">
                    <a:lumMod val="95000"/>
                    <a:lumOff val="5000"/>
                  </a:schemeClr>
                </a:solidFill>
              </a:rPr>
              <a:t>Real Estate</a:t>
            </a:r>
            <a:r>
              <a:rPr lang="en-US" sz="1500" b="1" kern="1200" dirty="0">
                <a:solidFill>
                  <a:schemeClr val="tx1">
                    <a:lumMod val="95000"/>
                    <a:lumOff val="5000"/>
                  </a:schemeClr>
                </a:solidFill>
                <a:latin typeface="+mj-lt"/>
                <a:ea typeface="+mj-ea"/>
                <a:cs typeface="+mj-cs"/>
              </a:rPr>
              <a:t/>
            </a:r>
            <a:br>
              <a:rPr lang="en-US" sz="1500" b="1" kern="1200" dirty="0">
                <a:solidFill>
                  <a:schemeClr val="tx1">
                    <a:lumMod val="95000"/>
                    <a:lumOff val="5000"/>
                  </a:schemeClr>
                </a:solidFill>
                <a:latin typeface="+mj-lt"/>
                <a:ea typeface="+mj-ea"/>
                <a:cs typeface="+mj-cs"/>
              </a:rPr>
            </a:br>
            <a:r>
              <a:rPr lang="en-US" sz="1500" b="1" kern="1200" dirty="0">
                <a:solidFill>
                  <a:schemeClr val="tx1">
                    <a:lumMod val="95000"/>
                    <a:lumOff val="5000"/>
                  </a:schemeClr>
                </a:solidFill>
                <a:effectLst/>
                <a:latin typeface="+mj-lt"/>
                <a:ea typeface="+mj-ea"/>
                <a:cs typeface="+mj-cs"/>
              </a:rPr>
              <a:t> </a:t>
            </a:r>
            <a:br>
              <a:rPr lang="en-US" sz="1500" b="1" kern="1200" dirty="0">
                <a:solidFill>
                  <a:schemeClr val="tx1">
                    <a:lumMod val="95000"/>
                    <a:lumOff val="5000"/>
                  </a:schemeClr>
                </a:solidFill>
                <a:effectLst/>
                <a:latin typeface="+mj-lt"/>
                <a:ea typeface="+mj-ea"/>
                <a:cs typeface="+mj-cs"/>
              </a:rPr>
            </a:br>
            <a:r>
              <a:rPr lang="en-US" sz="2700" b="1" kern="1200" dirty="0">
                <a:solidFill>
                  <a:schemeClr val="tx1">
                    <a:lumMod val="95000"/>
                    <a:lumOff val="5000"/>
                  </a:schemeClr>
                </a:solidFill>
                <a:latin typeface="+mj-lt"/>
                <a:ea typeface="+mj-ea"/>
                <a:cs typeface="+mj-cs"/>
              </a:rPr>
              <a:t>F&amp;D ETE</a:t>
            </a:r>
            <a:r>
              <a:rPr lang="en-US" sz="2000" b="1" kern="1200" dirty="0">
                <a:solidFill>
                  <a:schemeClr val="tx1">
                    <a:lumMod val="95000"/>
                    <a:lumOff val="5000"/>
                  </a:schemeClr>
                </a:solidFill>
                <a:latin typeface="+mj-lt"/>
                <a:ea typeface="+mj-ea"/>
                <a:cs typeface="+mj-cs"/>
              </a:rPr>
              <a:t/>
            </a:r>
            <a:br>
              <a:rPr lang="en-US" sz="2000" b="1" kern="1200" dirty="0">
                <a:solidFill>
                  <a:schemeClr val="tx1">
                    <a:lumMod val="95000"/>
                    <a:lumOff val="5000"/>
                  </a:schemeClr>
                </a:solidFill>
                <a:latin typeface="+mj-lt"/>
                <a:ea typeface="+mj-ea"/>
                <a:cs typeface="+mj-cs"/>
              </a:rPr>
            </a:br>
            <a:r>
              <a:rPr lang="en-US" sz="1500" b="1" kern="1200" dirty="0">
                <a:solidFill>
                  <a:schemeClr val="tx1">
                    <a:lumMod val="95000"/>
                    <a:lumOff val="5000"/>
                  </a:schemeClr>
                </a:solidFill>
                <a:latin typeface="+mj-lt"/>
                <a:ea typeface="+mj-ea"/>
                <a:cs typeface="+mj-cs"/>
              </a:rPr>
              <a:t/>
            </a:r>
            <a:br>
              <a:rPr lang="en-US" sz="1500" b="1" kern="1200" dirty="0">
                <a:solidFill>
                  <a:schemeClr val="tx1">
                    <a:lumMod val="95000"/>
                    <a:lumOff val="5000"/>
                  </a:schemeClr>
                </a:solidFill>
                <a:latin typeface="+mj-lt"/>
                <a:ea typeface="+mj-ea"/>
                <a:cs typeface="+mj-cs"/>
              </a:rPr>
            </a:br>
            <a:r>
              <a:rPr lang="en-US" sz="1800" b="1" kern="1200" dirty="0">
                <a:solidFill>
                  <a:schemeClr val="tx1">
                    <a:lumMod val="95000"/>
                    <a:lumOff val="5000"/>
                  </a:schemeClr>
                </a:solidFill>
                <a:effectLst/>
                <a:latin typeface="+mj-lt"/>
                <a:ea typeface="+mj-ea"/>
                <a:cs typeface="+mj-cs"/>
              </a:rPr>
              <a:t>III Year (V semester) Group : 22</a:t>
            </a:r>
            <a:r>
              <a:rPr lang="en-US" sz="1500" b="1" kern="1200" dirty="0">
                <a:solidFill>
                  <a:schemeClr val="tx1">
                    <a:lumMod val="95000"/>
                    <a:lumOff val="5000"/>
                  </a:schemeClr>
                </a:solidFill>
                <a:effectLst/>
                <a:latin typeface="+mj-lt"/>
                <a:ea typeface="+mj-ea"/>
                <a:cs typeface="+mj-cs"/>
              </a:rPr>
              <a:t/>
            </a:r>
            <a:br>
              <a:rPr lang="en-US" sz="1500" b="1" kern="1200" dirty="0">
                <a:solidFill>
                  <a:schemeClr val="tx1">
                    <a:lumMod val="95000"/>
                    <a:lumOff val="5000"/>
                  </a:schemeClr>
                </a:solidFill>
                <a:effectLst/>
                <a:latin typeface="+mj-lt"/>
                <a:ea typeface="+mj-ea"/>
                <a:cs typeface="+mj-cs"/>
              </a:rPr>
            </a:br>
            <a:r>
              <a:rPr lang="en-US" sz="1500" dirty="0">
                <a:solidFill>
                  <a:schemeClr val="tx1">
                    <a:lumMod val="95000"/>
                    <a:lumOff val="5000"/>
                  </a:schemeClr>
                </a:solidFill>
              </a:rPr>
              <a:t>                         </a:t>
            </a:r>
            <a:r>
              <a:rPr lang="en-US" sz="1500" kern="1200" dirty="0">
                <a:solidFill>
                  <a:schemeClr val="tx1">
                    <a:lumMod val="95000"/>
                    <a:lumOff val="5000"/>
                  </a:schemeClr>
                </a:solidFill>
                <a:effectLst/>
                <a:latin typeface="+mj-lt"/>
                <a:ea typeface="+mj-ea"/>
                <a:cs typeface="+mj-cs"/>
              </a:rPr>
              <a:t>  </a:t>
            </a:r>
            <a:r>
              <a:rPr lang="en-US" sz="1500" i="1" kern="1200" dirty="0">
                <a:solidFill>
                  <a:schemeClr val="tx1">
                    <a:lumMod val="95000"/>
                    <a:lumOff val="5000"/>
                  </a:schemeClr>
                </a:solidFill>
                <a:effectLst/>
                <a:latin typeface="+mj-lt"/>
                <a:ea typeface="+mj-ea"/>
                <a:cs typeface="+mj-cs"/>
              </a:rPr>
              <a:t>of</a:t>
            </a: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1500" b="1" i="0" kern="1200" dirty="0">
                <a:solidFill>
                  <a:schemeClr val="tx1">
                    <a:lumMod val="95000"/>
                    <a:lumOff val="5000"/>
                  </a:schemeClr>
                </a:solidFill>
                <a:effectLst/>
                <a:latin typeface="+mj-lt"/>
                <a:ea typeface="+mj-ea"/>
                <a:cs typeface="+mj-cs"/>
              </a:rPr>
              <a:t>             Bachelor of Technology</a:t>
            </a:r>
            <a:r>
              <a:rPr lang="en-US" sz="1500" i="1" kern="1200" dirty="0">
                <a:solidFill>
                  <a:schemeClr val="tx1">
                    <a:lumMod val="95000"/>
                    <a:lumOff val="5000"/>
                  </a:schemeClr>
                </a:solidFill>
                <a:effectLst/>
                <a:latin typeface="+mj-lt"/>
                <a:ea typeface="+mj-ea"/>
                <a:cs typeface="+mj-cs"/>
              </a:rPr>
              <a:t/>
            </a:r>
            <a:br>
              <a:rPr lang="en-US" sz="1500" i="1" kern="1200" dirty="0">
                <a:solidFill>
                  <a:schemeClr val="tx1">
                    <a:lumMod val="95000"/>
                    <a:lumOff val="5000"/>
                  </a:schemeClr>
                </a:solidFill>
                <a:effectLst/>
                <a:latin typeface="+mj-lt"/>
                <a:ea typeface="+mj-ea"/>
                <a:cs typeface="+mj-cs"/>
              </a:rPr>
            </a:br>
            <a:r>
              <a:rPr lang="en-US" sz="1500" i="1" kern="1200" dirty="0">
                <a:solidFill>
                  <a:schemeClr val="tx1">
                    <a:lumMod val="95000"/>
                    <a:lumOff val="5000"/>
                  </a:schemeClr>
                </a:solidFill>
                <a:effectLst/>
                <a:latin typeface="+mj-lt"/>
                <a:ea typeface="+mj-ea"/>
                <a:cs typeface="+mj-cs"/>
              </a:rPr>
              <a:t>                            </a:t>
            </a:r>
            <a:r>
              <a:rPr lang="en-US" sz="1500" kern="1200" dirty="0">
                <a:solidFill>
                  <a:schemeClr val="tx1">
                    <a:lumMod val="95000"/>
                    <a:lumOff val="5000"/>
                  </a:schemeClr>
                </a:solidFill>
                <a:effectLst/>
                <a:latin typeface="+mj-lt"/>
                <a:ea typeface="+mj-ea"/>
                <a:cs typeface="+mj-cs"/>
              </a:rPr>
              <a:t>in</a:t>
            </a:r>
            <a:br>
              <a:rPr lang="en-US" sz="1500" kern="1200" dirty="0">
                <a:solidFill>
                  <a:schemeClr val="tx1">
                    <a:lumMod val="95000"/>
                    <a:lumOff val="5000"/>
                  </a:schemeClr>
                </a:solidFill>
                <a:effectLst/>
                <a:latin typeface="+mj-lt"/>
                <a:ea typeface="+mj-ea"/>
                <a:cs typeface="+mj-cs"/>
              </a:rPr>
            </a:br>
            <a:r>
              <a:rPr lang="en-US" sz="1500" b="1" kern="1200" dirty="0">
                <a:solidFill>
                  <a:schemeClr val="tx1">
                    <a:lumMod val="95000"/>
                    <a:lumOff val="5000"/>
                  </a:schemeClr>
                </a:solidFill>
                <a:effectLst/>
                <a:latin typeface="+mj-lt"/>
                <a:ea typeface="+mj-ea"/>
                <a:cs typeface="+mj-cs"/>
              </a:rPr>
              <a:t>Computer Science &amp; Engineering</a:t>
            </a: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 </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By:</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2000" kern="1200" dirty="0">
                <a:solidFill>
                  <a:schemeClr val="tx1">
                    <a:lumMod val="95000"/>
                    <a:lumOff val="5000"/>
                  </a:schemeClr>
                </a:solidFill>
                <a:effectLst/>
                <a:latin typeface="+mj-lt"/>
                <a:ea typeface="+mj-ea"/>
                <a:cs typeface="+mj-cs"/>
              </a:rPr>
              <a:t>Abhijeet </a:t>
            </a:r>
            <a:r>
              <a:rPr lang="en-US" sz="2000" kern="1200" dirty="0" err="1">
                <a:solidFill>
                  <a:schemeClr val="tx1">
                    <a:lumMod val="95000"/>
                    <a:lumOff val="5000"/>
                  </a:schemeClr>
                </a:solidFill>
                <a:effectLst/>
                <a:latin typeface="+mj-lt"/>
                <a:ea typeface="+mj-ea"/>
                <a:cs typeface="+mj-cs"/>
              </a:rPr>
              <a:t>Dass</a:t>
            </a:r>
            <a:r>
              <a:rPr lang="en-US" sz="2000" kern="1200" dirty="0">
                <a:solidFill>
                  <a:schemeClr val="tx1">
                    <a:lumMod val="95000"/>
                    <a:lumOff val="5000"/>
                  </a:schemeClr>
                </a:solidFill>
                <a:effectLst/>
                <a:latin typeface="+mj-lt"/>
                <a:ea typeface="+mj-ea"/>
                <a:cs typeface="+mj-cs"/>
              </a:rPr>
              <a:t>(2010991223) -16</a:t>
            </a:r>
            <a:br>
              <a:rPr lang="en-US" sz="2000" kern="1200" dirty="0">
                <a:solidFill>
                  <a:schemeClr val="tx1">
                    <a:lumMod val="95000"/>
                    <a:lumOff val="5000"/>
                  </a:schemeClr>
                </a:solidFill>
                <a:effectLst/>
                <a:latin typeface="+mj-lt"/>
                <a:ea typeface="+mj-ea"/>
                <a:cs typeface="+mj-cs"/>
              </a:rPr>
            </a:br>
            <a:r>
              <a:rPr lang="en-US" sz="2000" kern="1200" dirty="0">
                <a:solidFill>
                  <a:schemeClr val="tx1">
                    <a:lumMod val="95000"/>
                    <a:lumOff val="5000"/>
                  </a:schemeClr>
                </a:solidFill>
                <a:effectLst/>
                <a:latin typeface="+mj-lt"/>
                <a:ea typeface="+mj-ea"/>
                <a:cs typeface="+mj-cs"/>
              </a:rPr>
              <a:t>Anurag </a:t>
            </a:r>
            <a:r>
              <a:rPr lang="en-US" sz="2000" kern="1200" dirty="0" err="1">
                <a:solidFill>
                  <a:schemeClr val="tx1">
                    <a:lumMod val="95000"/>
                    <a:lumOff val="5000"/>
                  </a:schemeClr>
                </a:solidFill>
                <a:effectLst/>
                <a:latin typeface="+mj-lt"/>
                <a:ea typeface="+mj-ea"/>
                <a:cs typeface="+mj-cs"/>
              </a:rPr>
              <a:t>Handa</a:t>
            </a:r>
            <a:r>
              <a:rPr lang="en-US" sz="2000" kern="1200" dirty="0">
                <a:solidFill>
                  <a:schemeClr val="tx1">
                    <a:lumMod val="95000"/>
                    <a:lumOff val="5000"/>
                  </a:schemeClr>
                </a:solidFill>
                <a:effectLst/>
                <a:latin typeface="+mj-lt"/>
                <a:ea typeface="+mj-ea"/>
                <a:cs typeface="+mj-cs"/>
              </a:rPr>
              <a:t>(2010991233</a:t>
            </a:r>
            <a:r>
              <a:rPr lang="en-US" sz="2000" dirty="0">
                <a:solidFill>
                  <a:schemeClr val="tx1">
                    <a:lumMod val="95000"/>
                    <a:lumOff val="5000"/>
                  </a:schemeClr>
                </a:solidFill>
              </a:rPr>
              <a:t>)-17</a:t>
            </a:r>
            <a:br>
              <a:rPr lang="en-US" sz="2000" dirty="0">
                <a:solidFill>
                  <a:schemeClr val="tx1">
                    <a:lumMod val="95000"/>
                    <a:lumOff val="5000"/>
                  </a:schemeClr>
                </a:solidFill>
              </a:rPr>
            </a:br>
            <a:r>
              <a:rPr lang="en-US" sz="2000" dirty="0" err="1">
                <a:solidFill>
                  <a:schemeClr val="tx1">
                    <a:lumMod val="95000"/>
                    <a:lumOff val="5000"/>
                  </a:schemeClr>
                </a:solidFill>
              </a:rPr>
              <a:t>Arshdeep</a:t>
            </a:r>
            <a:r>
              <a:rPr lang="en-US" sz="2000" dirty="0">
                <a:solidFill>
                  <a:schemeClr val="tx1">
                    <a:lumMod val="95000"/>
                    <a:lumOff val="5000"/>
                  </a:schemeClr>
                </a:solidFill>
              </a:rPr>
              <a:t> Singh(2010991237)-18</a:t>
            </a:r>
            <a:r>
              <a:rPr lang="en-US" sz="2000" kern="1200" dirty="0">
                <a:solidFill>
                  <a:schemeClr val="tx1">
                    <a:lumMod val="95000"/>
                    <a:lumOff val="5000"/>
                  </a:schemeClr>
                </a:solidFill>
                <a:effectLst/>
                <a:latin typeface="+mj-lt"/>
                <a:ea typeface="+mj-ea"/>
                <a:cs typeface="+mj-cs"/>
              </a:rPr>
              <a:t/>
            </a:r>
            <a:br>
              <a:rPr lang="en-US" sz="20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Submitted to:</a:t>
            </a:r>
            <a:br>
              <a:rPr lang="en-US" sz="1500" kern="1200" dirty="0">
                <a:solidFill>
                  <a:schemeClr val="tx1">
                    <a:lumMod val="95000"/>
                    <a:lumOff val="5000"/>
                  </a:schemeClr>
                </a:solidFill>
                <a:effectLst/>
                <a:latin typeface="+mj-lt"/>
                <a:ea typeface="+mj-ea"/>
                <a:cs typeface="+mj-cs"/>
              </a:rPr>
            </a:br>
            <a:r>
              <a:rPr lang="en-US" sz="2000" b="1" kern="1200" dirty="0" err="1">
                <a:solidFill>
                  <a:schemeClr val="tx1">
                    <a:lumMod val="95000"/>
                    <a:lumOff val="5000"/>
                  </a:schemeClr>
                </a:solidFill>
                <a:effectLst/>
                <a:latin typeface="+mj-lt"/>
                <a:ea typeface="+mj-ea"/>
                <a:cs typeface="+mj-cs"/>
              </a:rPr>
              <a:t>Mr.Anil</a:t>
            </a:r>
            <a:r>
              <a:rPr lang="en-US" sz="2000" b="1" kern="1200" dirty="0">
                <a:solidFill>
                  <a:schemeClr val="tx1">
                    <a:lumMod val="95000"/>
                    <a:lumOff val="5000"/>
                  </a:schemeClr>
                </a:solidFill>
                <a:effectLst/>
                <a:latin typeface="+mj-lt"/>
                <a:ea typeface="+mj-ea"/>
                <a:cs typeface="+mj-cs"/>
              </a:rPr>
              <a:t> Dhawan</a:t>
            </a: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r>
              <a:rPr lang="en-US" sz="1500" kern="1200" dirty="0">
                <a:solidFill>
                  <a:schemeClr val="tx1">
                    <a:lumMod val="95000"/>
                    <a:lumOff val="5000"/>
                  </a:schemeClr>
                </a:solidFill>
                <a:effectLst/>
                <a:latin typeface="+mj-lt"/>
                <a:ea typeface="+mj-ea"/>
                <a:cs typeface="+mj-cs"/>
              </a:rPr>
              <a:t/>
            </a:r>
            <a:br>
              <a:rPr lang="en-US" sz="1500" kern="1200" dirty="0">
                <a:solidFill>
                  <a:schemeClr val="tx1">
                    <a:lumMod val="95000"/>
                    <a:lumOff val="5000"/>
                  </a:schemeClr>
                </a:solidFill>
                <a:effectLst/>
                <a:latin typeface="+mj-lt"/>
                <a:ea typeface="+mj-ea"/>
                <a:cs typeface="+mj-cs"/>
              </a:rPr>
            </a:br>
            <a:endParaRPr lang="en-US" sz="1500" b="1" kern="1200" dirty="0">
              <a:solidFill>
                <a:schemeClr val="tx1">
                  <a:lumMod val="95000"/>
                  <a:lumOff val="5000"/>
                </a:schemeClr>
              </a:solidFill>
              <a:latin typeface="+mj-lt"/>
              <a:ea typeface="+mj-ea"/>
              <a:cs typeface="+mj-cs"/>
            </a:endParaRPr>
          </a:p>
        </p:txBody>
      </p:sp>
      <p:pic>
        <p:nvPicPr>
          <p:cNvPr id="5" name="Picture 4">
            <a:extLst>
              <a:ext uri="{FF2B5EF4-FFF2-40B4-BE49-F238E27FC236}">
                <a16:creationId xmlns:a16="http://schemas.microsoft.com/office/drawing/2014/main" id="{BBCFAEDA-9542-9072-0685-C4E8B33BDD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2631481" y="767878"/>
            <a:ext cx="2741314" cy="4511421"/>
          </a:xfrm>
          <a:prstGeom prst="rect">
            <a:avLst/>
          </a:prstGeom>
          <a:noFill/>
        </p:spPr>
      </p:pic>
    </p:spTree>
    <p:extLst>
      <p:ext uri="{BB962C8B-B14F-4D97-AF65-F5344CB8AC3E}">
        <p14:creationId xmlns:p14="http://schemas.microsoft.com/office/powerpoint/2010/main" val="1983066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28503" y="1637210"/>
            <a:ext cx="9953897" cy="4409486"/>
          </a:xfrm>
          <a:prstGeom prst="rect">
            <a:avLst/>
          </a:prstGeom>
        </p:spPr>
      </p:pic>
    </p:spTree>
    <p:extLst>
      <p:ext uri="{BB962C8B-B14F-4D97-AF65-F5344CB8AC3E}">
        <p14:creationId xmlns:p14="http://schemas.microsoft.com/office/powerpoint/2010/main" val="36031732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B563A-0175-499E-992F-918C3EB943C5}"/>
              </a:ext>
            </a:extLst>
          </p:cNvPr>
          <p:cNvSpPr>
            <a:spLocks noGrp="1"/>
          </p:cNvSpPr>
          <p:nvPr>
            <p:ph type="title"/>
          </p:nvPr>
        </p:nvSpPr>
        <p:spPr>
          <a:xfrm>
            <a:off x="2455334" y="679269"/>
            <a:ext cx="8596668" cy="1320800"/>
          </a:xfrm>
        </p:spPr>
        <p:txBody>
          <a:bodyPr>
            <a:normAutofit fontScale="90000"/>
          </a:bodyPr>
          <a:lstStyle/>
          <a:p>
            <a:pPr marL="571500" indent="-571500">
              <a:buFont typeface="Wingdings" panose="05000000000000000000" pitchFamily="2" charset="2"/>
              <a:buChar char="Ø"/>
            </a:pPr>
            <a:r>
              <a:rPr lang="en-IN" dirty="0">
                <a:latin typeface="Footlight MT Light" panose="0204060206030A020304" pitchFamily="18" charset="0"/>
              </a:rPr>
              <a:t>Future Use:-</a:t>
            </a:r>
            <a:br>
              <a:rPr lang="en-IN" dirty="0">
                <a:latin typeface="Footlight MT Light" panose="0204060206030A020304" pitchFamily="18" charset="0"/>
              </a:rPr>
            </a:br>
            <a:r>
              <a:rPr lang="en-IN" dirty="0">
                <a:latin typeface="Footlight MT Light" panose="0204060206030A020304" pitchFamily="18" charset="0"/>
              </a:rPr>
              <a:t/>
            </a:r>
            <a:br>
              <a:rPr lang="en-IN" dirty="0">
                <a:latin typeface="Footlight MT Light" panose="0204060206030A020304" pitchFamily="18" charset="0"/>
              </a:rPr>
            </a:br>
            <a:r>
              <a:rPr lang="en-US" sz="3100" b="0" i="0" dirty="0">
                <a:effectLst/>
                <a:latin typeface="Footlight MT Light" panose="0204060206030A020304" pitchFamily="18" charset="0"/>
              </a:rPr>
              <a:t>Future Use of the project will be that we can further develop the site with the help of backend programming which we will learn in the following months. We can create </a:t>
            </a:r>
            <a:r>
              <a:rPr lang="en-US" sz="3100" dirty="0">
                <a:latin typeface="Footlight MT Light" panose="0204060206030A020304" pitchFamily="18" charset="0"/>
              </a:rPr>
              <a:t>an</a:t>
            </a:r>
            <a:r>
              <a:rPr lang="en-US" sz="3100" b="0" i="0" dirty="0">
                <a:effectLst/>
                <a:latin typeface="Footlight MT Light" panose="0204060206030A020304" pitchFamily="18" charset="0"/>
              </a:rPr>
              <a:t> OTP request for the user if he/her has forgotten the password , We can Check whether the entered detailed by the user matched the database by using backend . These things will further increase the scope of the project and hence will make a good website which can also be used by other people as well.</a:t>
            </a:r>
            <a:endParaRPr lang="en-IN" sz="3100" dirty="0">
              <a:latin typeface="Footlight MT Light" panose="0204060206030A020304" pitchFamily="18" charset="0"/>
            </a:endParaRPr>
          </a:p>
        </p:txBody>
      </p:sp>
    </p:spTree>
    <p:extLst>
      <p:ext uri="{BB962C8B-B14F-4D97-AF65-F5344CB8AC3E}">
        <p14:creationId xmlns:p14="http://schemas.microsoft.com/office/powerpoint/2010/main" val="239500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70413-7BDB-1087-6885-DC94BAE83660}"/>
              </a:ext>
            </a:extLst>
          </p:cNvPr>
          <p:cNvSpPr>
            <a:spLocks noGrp="1"/>
          </p:cNvSpPr>
          <p:nvPr>
            <p:ph type="title"/>
          </p:nvPr>
        </p:nvSpPr>
        <p:spPr>
          <a:xfrm>
            <a:off x="4316549" y="2573383"/>
            <a:ext cx="4183017" cy="2560320"/>
          </a:xfrm>
        </p:spPr>
        <p:txBody>
          <a:bodyPr>
            <a:normAutofit/>
          </a:bodyPr>
          <a:lstStyle/>
          <a:p>
            <a:r>
              <a:rPr lang="en-IN" sz="6000" dirty="0">
                <a:latin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4261788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897724" y="1399173"/>
            <a:ext cx="8911687" cy="1280890"/>
          </a:xfrm>
        </p:spPr>
        <p:txBody>
          <a:bodyPr>
            <a:normAutofit fontScale="90000"/>
          </a:bodyPr>
          <a:lstStyle/>
          <a:p>
            <a:r>
              <a:rPr lang="en-IN" sz="4900" dirty="0" smtClean="0">
                <a:latin typeface="Arial Rounded MT Bold" panose="020F0704030504030204" pitchFamily="34" charset="0"/>
              </a:rPr>
              <a:t>Description of the project</a:t>
            </a:r>
            <a:r>
              <a:rPr lang="en-IN" dirty="0" smtClean="0"/>
              <a:t/>
            </a:r>
            <a:br>
              <a:rPr lang="en-IN" dirty="0" smtClean="0"/>
            </a:br>
            <a:r>
              <a:rPr lang="en-IN" dirty="0"/>
              <a:t/>
            </a:r>
            <a:br>
              <a:rPr lang="en-IN" dirty="0"/>
            </a:br>
            <a:r>
              <a:rPr lang="en-IN" dirty="0" smtClean="0"/>
              <a:t/>
            </a:r>
            <a:br>
              <a:rPr lang="en-IN" dirty="0" smtClean="0"/>
            </a:br>
            <a:r>
              <a:rPr lang="en-IN" sz="2700" dirty="0" smtClean="0">
                <a:latin typeface="Arial Rounded MT Bold" panose="020F0704030504030204" pitchFamily="34" charset="0"/>
              </a:rPr>
              <a:t>This is a project for resolving the issue of searching a property which is required by the user with the help of various filters . The data shown in the project is being fetched by an API.</a:t>
            </a:r>
            <a:endParaRPr lang="en-IN" sz="2700" dirty="0">
              <a:latin typeface="Arial Rounded MT Bold" panose="020F0704030504030204" pitchFamily="34" charset="0"/>
            </a:endParaRPr>
          </a:p>
        </p:txBody>
      </p:sp>
    </p:spTree>
    <p:extLst>
      <p:ext uri="{BB962C8B-B14F-4D97-AF65-F5344CB8AC3E}">
        <p14:creationId xmlns:p14="http://schemas.microsoft.com/office/powerpoint/2010/main" val="28703646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F40DD-900D-64A9-260C-59E0C9C8161C}"/>
              </a:ext>
            </a:extLst>
          </p:cNvPr>
          <p:cNvSpPr>
            <a:spLocks noGrp="1"/>
          </p:cNvSpPr>
          <p:nvPr>
            <p:ph type="title"/>
          </p:nvPr>
        </p:nvSpPr>
        <p:spPr>
          <a:xfrm>
            <a:off x="1890729" y="217714"/>
            <a:ext cx="8578426" cy="609600"/>
          </a:xfrm>
        </p:spPr>
        <p:txBody>
          <a:bodyPr>
            <a:normAutofit fontScale="90000"/>
          </a:bodyPr>
          <a:lstStyle/>
          <a:p>
            <a:pPr marL="571500" indent="-571500" algn="ctr">
              <a:buFont typeface="Wingdings" panose="05000000000000000000" pitchFamily="2" charset="2"/>
              <a:buChar char="Ø"/>
            </a:pPr>
            <a:r>
              <a:rPr lang="en-IN" sz="4000" dirty="0">
                <a:latin typeface="Calibri" panose="020F0502020204030204" pitchFamily="34" charset="0"/>
                <a:cs typeface="Calibri" panose="020F0502020204030204" pitchFamily="34" charset="0"/>
              </a:rPr>
              <a:t>Overview Of Project:-</a:t>
            </a:r>
            <a:br>
              <a:rPr lang="en-IN" sz="4000" dirty="0">
                <a:latin typeface="Calibri" panose="020F0502020204030204" pitchFamily="34" charset="0"/>
                <a:cs typeface="Calibri" panose="020F0502020204030204" pitchFamily="34" charset="0"/>
              </a:rPr>
            </a:br>
            <a:r>
              <a:rPr lang="en-IN" sz="4000" dirty="0">
                <a:latin typeface="Calibri" panose="020F0502020204030204" pitchFamily="34" charset="0"/>
                <a:cs typeface="Calibri" panose="020F0502020204030204" pitchFamily="34" charset="0"/>
              </a:rPr>
              <a:t>1. Home Page</a:t>
            </a:r>
            <a:br>
              <a:rPr lang="en-IN" sz="4000" dirty="0">
                <a:latin typeface="Calibri" panose="020F0502020204030204" pitchFamily="34" charset="0"/>
                <a:cs typeface="Calibri" panose="020F0502020204030204" pitchFamily="34" charset="0"/>
              </a:rPr>
            </a:br>
            <a:r>
              <a:rPr lang="en-IN" dirty="0"/>
              <a:t/>
            </a:r>
            <a:br>
              <a:rPr lang="en-IN" dirty="0"/>
            </a:br>
            <a:r>
              <a:rPr lang="en-IN" dirty="0"/>
              <a:t/>
            </a:r>
            <a:br>
              <a:rPr lang="en-IN" dirty="0"/>
            </a:br>
            <a:endParaRPr lang="en-IN" dirty="0"/>
          </a:p>
        </p:txBody>
      </p:sp>
      <p:pic>
        <p:nvPicPr>
          <p:cNvPr id="3" name="Picture 2"/>
          <p:cNvPicPr>
            <a:picLocks noChangeAspect="1"/>
          </p:cNvPicPr>
          <p:nvPr/>
        </p:nvPicPr>
        <p:blipFill>
          <a:blip r:embed="rId2"/>
          <a:stretch>
            <a:fillRect/>
          </a:stretch>
        </p:blipFill>
        <p:spPr>
          <a:xfrm>
            <a:off x="1890729" y="1577087"/>
            <a:ext cx="9677138" cy="4642002"/>
          </a:xfrm>
          <a:prstGeom prst="rect">
            <a:avLst/>
          </a:prstGeom>
        </p:spPr>
      </p:pic>
    </p:spTree>
    <p:extLst>
      <p:ext uri="{BB962C8B-B14F-4D97-AF65-F5344CB8AC3E}">
        <p14:creationId xmlns:p14="http://schemas.microsoft.com/office/powerpoint/2010/main" val="5421388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E7FF2-8142-4632-747A-DAF111C64201}"/>
              </a:ext>
            </a:extLst>
          </p:cNvPr>
          <p:cNvSpPr>
            <a:spLocks noGrp="1"/>
          </p:cNvSpPr>
          <p:nvPr>
            <p:ph type="title"/>
          </p:nvPr>
        </p:nvSpPr>
        <p:spPr>
          <a:xfrm>
            <a:off x="2941563" y="722812"/>
            <a:ext cx="7572586" cy="599440"/>
          </a:xfrm>
        </p:spPr>
        <p:txBody>
          <a:bodyPr>
            <a:normAutofit fontScale="90000"/>
          </a:bodyPr>
          <a:lstStyle/>
          <a:p>
            <a:pPr marL="571500" indent="-571500" algn="ctr">
              <a:buFont typeface="Wingdings" panose="05000000000000000000" pitchFamily="2" charset="2"/>
              <a:buChar char="q"/>
            </a:pPr>
            <a:r>
              <a:rPr lang="en-IN" dirty="0" smtClean="0">
                <a:latin typeface="Calibri" panose="020F0502020204030204" pitchFamily="34" charset="0"/>
                <a:cs typeface="Calibri" panose="020F0502020204030204" pitchFamily="34" charset="0"/>
              </a:rPr>
              <a:t>ROOMS PAGE:-</a:t>
            </a:r>
            <a:endParaRPr lang="en-IN" dirty="0">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stretch>
            <a:fillRect/>
          </a:stretch>
        </p:blipFill>
        <p:spPr>
          <a:xfrm>
            <a:off x="2770313" y="1614633"/>
            <a:ext cx="7915085" cy="4423972"/>
          </a:xfrm>
          <a:prstGeom prst="rect">
            <a:avLst/>
          </a:prstGeom>
        </p:spPr>
      </p:pic>
    </p:spTree>
    <p:extLst>
      <p:ext uri="{BB962C8B-B14F-4D97-AF65-F5344CB8AC3E}">
        <p14:creationId xmlns:p14="http://schemas.microsoft.com/office/powerpoint/2010/main" val="2718436000"/>
      </p:ext>
    </p:extLst>
  </p:cSld>
  <p:clrMapOvr>
    <a:masterClrMapping/>
  </p:clrMapOvr>
  <mc:AlternateContent xmlns:mc="http://schemas.openxmlformats.org/markup-compatibility/2006" xmlns:p14="http://schemas.microsoft.com/office/powerpoint/2010/main">
    <mc:Choice Requires="p14">
      <p:transition spd="slow" p14:dur="3400" advClick="0">
        <p14:reveal/>
      </p:transition>
    </mc:Choice>
    <mc:Fallback xmlns="">
      <p:transition spd="slow" advClick="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03566" y="1550126"/>
            <a:ext cx="8832889" cy="4308181"/>
          </a:xfrm>
          <a:prstGeom prst="rect">
            <a:avLst/>
          </a:prstGeom>
        </p:spPr>
      </p:pic>
    </p:spTree>
    <p:extLst>
      <p:ext uri="{BB962C8B-B14F-4D97-AF65-F5344CB8AC3E}">
        <p14:creationId xmlns:p14="http://schemas.microsoft.com/office/powerpoint/2010/main" val="35597771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420B9-12E2-7007-D71F-F63514EE36DE}"/>
              </a:ext>
            </a:extLst>
          </p:cNvPr>
          <p:cNvSpPr>
            <a:spLocks noGrp="1"/>
          </p:cNvSpPr>
          <p:nvPr>
            <p:ph type="title"/>
          </p:nvPr>
        </p:nvSpPr>
        <p:spPr>
          <a:xfrm>
            <a:off x="2583067" y="722811"/>
            <a:ext cx="7796106" cy="741680"/>
          </a:xfrm>
        </p:spPr>
        <p:txBody>
          <a:bodyPr/>
          <a:lstStyle/>
          <a:p>
            <a:pPr algn="ctr"/>
            <a:r>
              <a:rPr lang="en-IN" dirty="0" smtClean="0"/>
              <a:t>Changes after applying Filters</a:t>
            </a:r>
            <a:endParaRPr lang="en-IN" dirty="0"/>
          </a:p>
        </p:txBody>
      </p:sp>
      <p:pic>
        <p:nvPicPr>
          <p:cNvPr id="3" name="Picture 2"/>
          <p:cNvPicPr>
            <a:picLocks noChangeAspect="1"/>
          </p:cNvPicPr>
          <p:nvPr/>
        </p:nvPicPr>
        <p:blipFill>
          <a:blip r:embed="rId2"/>
          <a:stretch>
            <a:fillRect/>
          </a:stretch>
        </p:blipFill>
        <p:spPr>
          <a:xfrm>
            <a:off x="2129016" y="1863634"/>
            <a:ext cx="8704208" cy="4140926"/>
          </a:xfrm>
          <a:prstGeom prst="rect">
            <a:avLst/>
          </a:prstGeom>
        </p:spPr>
      </p:pic>
    </p:spTree>
    <p:extLst>
      <p:ext uri="{BB962C8B-B14F-4D97-AF65-F5344CB8AC3E}">
        <p14:creationId xmlns:p14="http://schemas.microsoft.com/office/powerpoint/2010/main" val="3301263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06304" y="1684853"/>
            <a:ext cx="9004329" cy="4276462"/>
          </a:xfrm>
          <a:prstGeom prst="rect">
            <a:avLst/>
          </a:prstGeom>
        </p:spPr>
      </p:pic>
    </p:spTree>
    <p:extLst>
      <p:ext uri="{BB962C8B-B14F-4D97-AF65-F5344CB8AC3E}">
        <p14:creationId xmlns:p14="http://schemas.microsoft.com/office/powerpoint/2010/main" val="4902130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5F5B8-B55D-494C-C236-2A1E36DB1639}"/>
              </a:ext>
            </a:extLst>
          </p:cNvPr>
          <p:cNvSpPr>
            <a:spLocks noGrp="1"/>
          </p:cNvSpPr>
          <p:nvPr>
            <p:ph type="title"/>
          </p:nvPr>
        </p:nvSpPr>
        <p:spPr>
          <a:xfrm>
            <a:off x="3376477" y="415109"/>
            <a:ext cx="6922346" cy="741680"/>
          </a:xfrm>
        </p:spPr>
        <p:txBody>
          <a:bodyPr>
            <a:normAutofit fontScale="90000"/>
          </a:bodyPr>
          <a:lstStyle/>
          <a:p>
            <a:pPr algn="ctr"/>
            <a:r>
              <a:rPr lang="en-IN" dirty="0" smtClean="0"/>
              <a:t>After clicking on a particular house</a:t>
            </a:r>
            <a:endParaRPr lang="en-IN" dirty="0"/>
          </a:p>
        </p:txBody>
      </p:sp>
      <p:pic>
        <p:nvPicPr>
          <p:cNvPr id="3" name="Picture 2"/>
          <p:cNvPicPr>
            <a:picLocks noChangeAspect="1"/>
          </p:cNvPicPr>
          <p:nvPr/>
        </p:nvPicPr>
        <p:blipFill>
          <a:blip r:embed="rId2"/>
          <a:stretch>
            <a:fillRect/>
          </a:stretch>
        </p:blipFill>
        <p:spPr>
          <a:xfrm>
            <a:off x="2718454" y="2065468"/>
            <a:ext cx="8238391" cy="3306837"/>
          </a:xfrm>
          <a:prstGeom prst="rect">
            <a:avLst/>
          </a:prstGeom>
        </p:spPr>
      </p:pic>
    </p:spTree>
    <p:extLst>
      <p:ext uri="{BB962C8B-B14F-4D97-AF65-F5344CB8AC3E}">
        <p14:creationId xmlns:p14="http://schemas.microsoft.com/office/powerpoint/2010/main" val="35357055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889677" y="1393372"/>
            <a:ext cx="9588220" cy="4763310"/>
          </a:xfrm>
          <a:prstGeom prst="rect">
            <a:avLst/>
          </a:prstGeom>
        </p:spPr>
      </p:pic>
    </p:spTree>
    <p:extLst>
      <p:ext uri="{BB962C8B-B14F-4D97-AF65-F5344CB8AC3E}">
        <p14:creationId xmlns:p14="http://schemas.microsoft.com/office/powerpoint/2010/main" val="1362887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698</TotalTime>
  <Words>28</Words>
  <Application>Microsoft Office PowerPoint</Application>
  <PresentationFormat>Widescreen</PresentationFormat>
  <Paragraphs>8</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Arial Rounded MT Bold</vt:lpstr>
      <vt:lpstr>Calibri</vt:lpstr>
      <vt:lpstr>Century Gothic</vt:lpstr>
      <vt:lpstr>Footlight MT Light</vt:lpstr>
      <vt:lpstr>Wingdings</vt:lpstr>
      <vt:lpstr>Wingdings 3</vt:lpstr>
      <vt:lpstr>Wisp</vt:lpstr>
      <vt:lpstr>Real Estate   F&amp;D ETE  III Year (V semester) Group : 22                            of              Bachelor of Technology                             in Computer Science &amp; Engineering   By:  Abhijeet Dass(2010991223) -16 Anurag Handa(2010991233)-17 Arshdeep Singh(2010991237)-18  Submitted to: Mr.Anil Dhawan   </vt:lpstr>
      <vt:lpstr>Description of the project   This is a project for resolving the issue of searching a property which is required by the user with the help of various filters . The data shown in the project is being fetched by an API.</vt:lpstr>
      <vt:lpstr>Overview Of Project:- 1. Home Page   </vt:lpstr>
      <vt:lpstr>ROOMS PAGE:-</vt:lpstr>
      <vt:lpstr>PowerPoint Presentation</vt:lpstr>
      <vt:lpstr>Changes after applying Filters</vt:lpstr>
      <vt:lpstr>PowerPoint Presentation</vt:lpstr>
      <vt:lpstr>After clicking on a particular house</vt:lpstr>
      <vt:lpstr>PowerPoint Presentation</vt:lpstr>
      <vt:lpstr>PowerPoint Presentation</vt:lpstr>
      <vt:lpstr>Future Use:-  Future Use of the project will be that we can further develop the site with the help of backend programming which we will learn in the following months. We can create an OTP request for the user if he/her has forgotten the password , We can Check whether the entered detailed by the user matched the database by using backend . These things will further increase the scope of the project and hence will make a good website which can also be used by other people as well.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Tutor Finder  F&amp;D ETE III Year (V semester) Group : 22  of              Bachelor of Technology in  Computer Science &amp; Engineering  By:  Abhijeet Dass(2010991223) Arshdeep Singh(2010991237) Anurag Handa(2010991233)  Submitted to: Mr.Anil Dhawan</dc:title>
  <dc:creator>Arshdeep Singh;ANURAG HANDA;Abhijeet Das</dc:creator>
  <cp:lastModifiedBy>asus</cp:lastModifiedBy>
  <cp:revision>28</cp:revision>
  <dcterms:created xsi:type="dcterms:W3CDTF">2022-10-18T09:44:19Z</dcterms:created>
  <dcterms:modified xsi:type="dcterms:W3CDTF">2022-10-27T06:14:56Z</dcterms:modified>
</cp:coreProperties>
</file>

<file path=docProps/thumbnail.jpeg>
</file>